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4" r:id="rId5"/>
    <p:sldId id="265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lma haliloğl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CFD457-1222-4C9B-941F-54DA6375D150}" type="doc">
      <dgm:prSet loTypeId="urn:microsoft.com/office/officeart/2005/8/layout/orgChart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BDB4FA-8148-4A4D-9285-EF5244007F06}">
      <dgm:prSet phldrT="[Metin]" custT="1"/>
      <dgm:spPr/>
      <dgm:t>
        <a:bodyPr/>
        <a:lstStyle/>
        <a:p>
          <a:r>
            <a:rPr lang="tr-TR" sz="2800" dirty="0" smtClean="0"/>
            <a:t>Kendi kendine bakım becerisi</a:t>
          </a:r>
          <a:endParaRPr lang="en-US" sz="2800" dirty="0"/>
        </a:p>
      </dgm:t>
    </dgm:pt>
    <dgm:pt modelId="{1B243A1D-C038-425E-93A2-1890019F85F0}" type="parTrans" cxnId="{F5BDBDF4-AC15-40F6-B90F-ED54899C0932}">
      <dgm:prSet/>
      <dgm:spPr/>
      <dgm:t>
        <a:bodyPr/>
        <a:lstStyle/>
        <a:p>
          <a:endParaRPr lang="en-US"/>
        </a:p>
      </dgm:t>
    </dgm:pt>
    <dgm:pt modelId="{0F5DDA99-4D93-480E-8529-BF8265EC53CB}" type="sibTrans" cxnId="{F5BDBDF4-AC15-40F6-B90F-ED54899C0932}">
      <dgm:prSet/>
      <dgm:spPr/>
      <dgm:t>
        <a:bodyPr/>
        <a:lstStyle/>
        <a:p>
          <a:endParaRPr lang="en-US"/>
        </a:p>
      </dgm:t>
    </dgm:pt>
    <dgm:pt modelId="{0DF1E666-F790-4A22-BAD7-6ADBBAE5E5B6}">
      <dgm:prSet phldrT="[Metin]" custT="1"/>
      <dgm:spPr/>
      <dgm:t>
        <a:bodyPr/>
        <a:lstStyle/>
        <a:p>
          <a:r>
            <a:rPr lang="tr-TR" sz="2800" dirty="0" smtClean="0"/>
            <a:t>İnsülin</a:t>
          </a:r>
          <a:endParaRPr lang="en-US" sz="2800" dirty="0"/>
        </a:p>
      </dgm:t>
    </dgm:pt>
    <dgm:pt modelId="{D0A685E5-7C9E-4DCA-B326-9F15B6D82468}" type="parTrans" cxnId="{058A7DF1-C74E-4517-A45E-C24BE3CD891E}">
      <dgm:prSet/>
      <dgm:spPr/>
      <dgm:t>
        <a:bodyPr/>
        <a:lstStyle/>
        <a:p>
          <a:endParaRPr lang="en-US"/>
        </a:p>
      </dgm:t>
    </dgm:pt>
    <dgm:pt modelId="{150C9F5E-29B0-4DC7-96B1-71DBB3BE025C}" type="sibTrans" cxnId="{058A7DF1-C74E-4517-A45E-C24BE3CD891E}">
      <dgm:prSet/>
      <dgm:spPr/>
      <dgm:t>
        <a:bodyPr/>
        <a:lstStyle/>
        <a:p>
          <a:endParaRPr lang="en-US"/>
        </a:p>
      </dgm:t>
    </dgm:pt>
    <dgm:pt modelId="{2D8F4FAB-1D81-4505-9B9A-8470DADB6C39}">
      <dgm:prSet phldrT="[Metin]" custT="1"/>
      <dgm:spPr/>
      <dgm:t>
        <a:bodyPr/>
        <a:lstStyle/>
        <a:p>
          <a:r>
            <a:rPr lang="tr-TR" sz="2800" dirty="0" smtClean="0"/>
            <a:t>Beslenme Planı</a:t>
          </a:r>
          <a:endParaRPr lang="en-US" sz="2800" dirty="0"/>
        </a:p>
      </dgm:t>
    </dgm:pt>
    <dgm:pt modelId="{AE26D822-3224-424C-9FD9-44305CE710B9}" type="parTrans" cxnId="{0DDC014E-8A5F-46DB-91DD-AAEDB487702A}">
      <dgm:prSet/>
      <dgm:spPr/>
      <dgm:t>
        <a:bodyPr/>
        <a:lstStyle/>
        <a:p>
          <a:endParaRPr lang="en-US"/>
        </a:p>
      </dgm:t>
    </dgm:pt>
    <dgm:pt modelId="{32D7A156-4580-4AE8-9A00-38A5B0BAC56B}" type="sibTrans" cxnId="{0DDC014E-8A5F-46DB-91DD-AAEDB487702A}">
      <dgm:prSet/>
      <dgm:spPr/>
      <dgm:t>
        <a:bodyPr/>
        <a:lstStyle/>
        <a:p>
          <a:endParaRPr lang="en-US"/>
        </a:p>
      </dgm:t>
    </dgm:pt>
    <dgm:pt modelId="{A851590C-F301-43A6-8485-FAB49588E5D2}">
      <dgm:prSet phldrT="[Metin]" custT="1"/>
      <dgm:spPr/>
      <dgm:t>
        <a:bodyPr/>
        <a:lstStyle/>
        <a:p>
          <a:r>
            <a:rPr lang="tr-TR" sz="2800" dirty="0" smtClean="0"/>
            <a:t>Egzersiz</a:t>
          </a:r>
          <a:endParaRPr lang="en-US" sz="2800" dirty="0"/>
        </a:p>
      </dgm:t>
    </dgm:pt>
    <dgm:pt modelId="{918E8EFE-4F5D-4E8F-B682-898D1426791D}" type="parTrans" cxnId="{20E90DE5-721E-4B07-9589-642966911C8A}">
      <dgm:prSet/>
      <dgm:spPr/>
      <dgm:t>
        <a:bodyPr/>
        <a:lstStyle/>
        <a:p>
          <a:endParaRPr lang="en-US"/>
        </a:p>
      </dgm:t>
    </dgm:pt>
    <dgm:pt modelId="{D10AEBC5-4303-4457-9809-98133542B288}" type="sibTrans" cxnId="{20E90DE5-721E-4B07-9589-642966911C8A}">
      <dgm:prSet/>
      <dgm:spPr/>
      <dgm:t>
        <a:bodyPr/>
        <a:lstStyle/>
        <a:p>
          <a:endParaRPr lang="en-US"/>
        </a:p>
      </dgm:t>
    </dgm:pt>
    <dgm:pt modelId="{80651674-D317-46A4-9FF5-18B2658B855F}" type="pres">
      <dgm:prSet presAssocID="{62CFD457-1222-4C9B-941F-54DA6375D15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8F55520-E275-4246-AB67-190815E3AB33}" type="pres">
      <dgm:prSet presAssocID="{65BDB4FA-8148-4A4D-9285-EF5244007F06}" presName="hierRoot1" presStyleCnt="0">
        <dgm:presLayoutVars>
          <dgm:hierBranch val="init"/>
        </dgm:presLayoutVars>
      </dgm:prSet>
      <dgm:spPr/>
    </dgm:pt>
    <dgm:pt modelId="{A74E484A-CCBE-46CF-B53A-DA57B2F64D12}" type="pres">
      <dgm:prSet presAssocID="{65BDB4FA-8148-4A4D-9285-EF5244007F06}" presName="rootComposite1" presStyleCnt="0"/>
      <dgm:spPr/>
    </dgm:pt>
    <dgm:pt modelId="{AB93F883-250B-4891-8E3F-6FFE617707CF}" type="pres">
      <dgm:prSet presAssocID="{65BDB4FA-8148-4A4D-9285-EF5244007F06}" presName="rootText1" presStyleLbl="node0" presStyleIdx="0" presStyleCnt="1" custScaleX="86516" custScaleY="62757" custLinFactNeighborX="-4538" custLinFactNeighborY="125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A41F2C-C042-4385-9796-200DAD44F2D4}" type="pres">
      <dgm:prSet presAssocID="{65BDB4FA-8148-4A4D-9285-EF5244007F0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663925F-DE8F-4391-BC18-EC661915374B}" type="pres">
      <dgm:prSet presAssocID="{65BDB4FA-8148-4A4D-9285-EF5244007F06}" presName="hierChild2" presStyleCnt="0"/>
      <dgm:spPr/>
    </dgm:pt>
    <dgm:pt modelId="{DDFE8DB7-608D-46C2-82C6-FA51605CEB26}" type="pres">
      <dgm:prSet presAssocID="{D0A685E5-7C9E-4DCA-B326-9F15B6D82468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45EF717-88AE-4BFC-A9C5-12E791BB2217}" type="pres">
      <dgm:prSet presAssocID="{0DF1E666-F790-4A22-BAD7-6ADBBAE5E5B6}" presName="hierRoot2" presStyleCnt="0">
        <dgm:presLayoutVars>
          <dgm:hierBranch val="init"/>
        </dgm:presLayoutVars>
      </dgm:prSet>
      <dgm:spPr/>
    </dgm:pt>
    <dgm:pt modelId="{71B473BC-BDFC-4462-BCBF-847289043964}" type="pres">
      <dgm:prSet presAssocID="{0DF1E666-F790-4A22-BAD7-6ADBBAE5E5B6}" presName="rootComposite" presStyleCnt="0"/>
      <dgm:spPr/>
    </dgm:pt>
    <dgm:pt modelId="{BBEDA69D-E0B5-42BD-AC0A-5119B8A8A769}" type="pres">
      <dgm:prSet presAssocID="{0DF1E666-F790-4A22-BAD7-6ADBBAE5E5B6}" presName="rootText" presStyleLbl="node2" presStyleIdx="0" presStyleCnt="3" custAng="10800000" custFlipVert="1" custScaleX="50326" custScaleY="468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002FA8-2622-4EDB-953F-DBC7A1216A70}" type="pres">
      <dgm:prSet presAssocID="{0DF1E666-F790-4A22-BAD7-6ADBBAE5E5B6}" presName="rootConnector" presStyleLbl="node2" presStyleIdx="0" presStyleCnt="3"/>
      <dgm:spPr/>
      <dgm:t>
        <a:bodyPr/>
        <a:lstStyle/>
        <a:p>
          <a:endParaRPr lang="en-US"/>
        </a:p>
      </dgm:t>
    </dgm:pt>
    <dgm:pt modelId="{56A6C2F7-2D59-40F8-8193-FAE0DFD1C917}" type="pres">
      <dgm:prSet presAssocID="{0DF1E666-F790-4A22-BAD7-6ADBBAE5E5B6}" presName="hierChild4" presStyleCnt="0"/>
      <dgm:spPr/>
    </dgm:pt>
    <dgm:pt modelId="{825F9A2C-F5FF-4A9E-AD7D-234BD57823CA}" type="pres">
      <dgm:prSet presAssocID="{0DF1E666-F790-4A22-BAD7-6ADBBAE5E5B6}" presName="hierChild5" presStyleCnt="0"/>
      <dgm:spPr/>
    </dgm:pt>
    <dgm:pt modelId="{9CB882FE-3BAF-4E8C-9A25-220D0076D593}" type="pres">
      <dgm:prSet presAssocID="{AE26D822-3224-424C-9FD9-44305CE710B9}" presName="Name37" presStyleLbl="parChTrans1D2" presStyleIdx="1" presStyleCnt="3"/>
      <dgm:spPr/>
      <dgm:t>
        <a:bodyPr/>
        <a:lstStyle/>
        <a:p>
          <a:endParaRPr lang="en-US"/>
        </a:p>
      </dgm:t>
    </dgm:pt>
    <dgm:pt modelId="{602F83E2-0019-4148-B500-8D39CFF936D5}" type="pres">
      <dgm:prSet presAssocID="{2D8F4FAB-1D81-4505-9B9A-8470DADB6C39}" presName="hierRoot2" presStyleCnt="0">
        <dgm:presLayoutVars>
          <dgm:hierBranch val="init"/>
        </dgm:presLayoutVars>
      </dgm:prSet>
      <dgm:spPr/>
    </dgm:pt>
    <dgm:pt modelId="{FBB252B9-688C-4553-A1A0-10167D1FAE85}" type="pres">
      <dgm:prSet presAssocID="{2D8F4FAB-1D81-4505-9B9A-8470DADB6C39}" presName="rootComposite" presStyleCnt="0"/>
      <dgm:spPr/>
    </dgm:pt>
    <dgm:pt modelId="{1A2D9824-45FB-4A68-9200-D93990A7B6C2}" type="pres">
      <dgm:prSet presAssocID="{2D8F4FAB-1D81-4505-9B9A-8470DADB6C39}" presName="rootText" presStyleLbl="node2" presStyleIdx="1" presStyleCnt="3" custScaleX="81170" custScaleY="47036" custLinFactNeighborX="-6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A5DB4B-C7D1-4582-8EB0-2A3C78BBEC78}" type="pres">
      <dgm:prSet presAssocID="{2D8F4FAB-1D81-4505-9B9A-8470DADB6C39}" presName="rootConnector" presStyleLbl="node2" presStyleIdx="1" presStyleCnt="3"/>
      <dgm:spPr/>
      <dgm:t>
        <a:bodyPr/>
        <a:lstStyle/>
        <a:p>
          <a:endParaRPr lang="en-US"/>
        </a:p>
      </dgm:t>
    </dgm:pt>
    <dgm:pt modelId="{2BB1435C-76A4-4875-B056-088CBA737580}" type="pres">
      <dgm:prSet presAssocID="{2D8F4FAB-1D81-4505-9B9A-8470DADB6C39}" presName="hierChild4" presStyleCnt="0"/>
      <dgm:spPr/>
    </dgm:pt>
    <dgm:pt modelId="{A47191A6-67B2-41F1-B0AF-01ABD57BCF02}" type="pres">
      <dgm:prSet presAssocID="{2D8F4FAB-1D81-4505-9B9A-8470DADB6C39}" presName="hierChild5" presStyleCnt="0"/>
      <dgm:spPr/>
    </dgm:pt>
    <dgm:pt modelId="{A961EF4F-841F-465A-A609-CDEE9C995115}" type="pres">
      <dgm:prSet presAssocID="{918E8EFE-4F5D-4E8F-B682-898D1426791D}" presName="Name37" presStyleLbl="parChTrans1D2" presStyleIdx="2" presStyleCnt="3"/>
      <dgm:spPr/>
      <dgm:t>
        <a:bodyPr/>
        <a:lstStyle/>
        <a:p>
          <a:endParaRPr lang="en-US"/>
        </a:p>
      </dgm:t>
    </dgm:pt>
    <dgm:pt modelId="{A560960E-0CD6-47DA-B26A-B4D5596AB604}" type="pres">
      <dgm:prSet presAssocID="{A851590C-F301-43A6-8485-FAB49588E5D2}" presName="hierRoot2" presStyleCnt="0">
        <dgm:presLayoutVars>
          <dgm:hierBranch val="init"/>
        </dgm:presLayoutVars>
      </dgm:prSet>
      <dgm:spPr/>
    </dgm:pt>
    <dgm:pt modelId="{7CE631EC-62AF-45B4-AB50-45E0C262A405}" type="pres">
      <dgm:prSet presAssocID="{A851590C-F301-43A6-8485-FAB49588E5D2}" presName="rootComposite" presStyleCnt="0"/>
      <dgm:spPr/>
    </dgm:pt>
    <dgm:pt modelId="{53DE12D4-9D4A-4DAF-99F3-E2C3B5DD9FA2}" type="pres">
      <dgm:prSet presAssocID="{A851590C-F301-43A6-8485-FAB49588E5D2}" presName="rootText" presStyleLbl="node2" presStyleIdx="2" presStyleCnt="3" custScaleX="58056" custScaleY="4625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835293-D3D0-4511-9392-9317E015D55B}" type="pres">
      <dgm:prSet presAssocID="{A851590C-F301-43A6-8485-FAB49588E5D2}" presName="rootConnector" presStyleLbl="node2" presStyleIdx="2" presStyleCnt="3"/>
      <dgm:spPr/>
      <dgm:t>
        <a:bodyPr/>
        <a:lstStyle/>
        <a:p>
          <a:endParaRPr lang="en-US"/>
        </a:p>
      </dgm:t>
    </dgm:pt>
    <dgm:pt modelId="{A0DCE3C5-E409-45BC-A831-AF6585C2013B}" type="pres">
      <dgm:prSet presAssocID="{A851590C-F301-43A6-8485-FAB49588E5D2}" presName="hierChild4" presStyleCnt="0"/>
      <dgm:spPr/>
    </dgm:pt>
    <dgm:pt modelId="{5D23524E-B359-4BC6-BF52-ADCE1105D9BA}" type="pres">
      <dgm:prSet presAssocID="{A851590C-F301-43A6-8485-FAB49588E5D2}" presName="hierChild5" presStyleCnt="0"/>
      <dgm:spPr/>
    </dgm:pt>
    <dgm:pt modelId="{664FEA78-C9E5-42B6-905C-91D4EF70D545}" type="pres">
      <dgm:prSet presAssocID="{65BDB4FA-8148-4A4D-9285-EF5244007F06}" presName="hierChild3" presStyleCnt="0"/>
      <dgm:spPr/>
    </dgm:pt>
  </dgm:ptLst>
  <dgm:cxnLst>
    <dgm:cxn modelId="{058A7DF1-C74E-4517-A45E-C24BE3CD891E}" srcId="{65BDB4FA-8148-4A4D-9285-EF5244007F06}" destId="{0DF1E666-F790-4A22-BAD7-6ADBBAE5E5B6}" srcOrd="0" destOrd="0" parTransId="{D0A685E5-7C9E-4DCA-B326-9F15B6D82468}" sibTransId="{150C9F5E-29B0-4DC7-96B1-71DBB3BE025C}"/>
    <dgm:cxn modelId="{F5BDBDF4-AC15-40F6-B90F-ED54899C0932}" srcId="{62CFD457-1222-4C9B-941F-54DA6375D150}" destId="{65BDB4FA-8148-4A4D-9285-EF5244007F06}" srcOrd="0" destOrd="0" parTransId="{1B243A1D-C038-425E-93A2-1890019F85F0}" sibTransId="{0F5DDA99-4D93-480E-8529-BF8265EC53CB}"/>
    <dgm:cxn modelId="{20E90DE5-721E-4B07-9589-642966911C8A}" srcId="{65BDB4FA-8148-4A4D-9285-EF5244007F06}" destId="{A851590C-F301-43A6-8485-FAB49588E5D2}" srcOrd="2" destOrd="0" parTransId="{918E8EFE-4F5D-4E8F-B682-898D1426791D}" sibTransId="{D10AEBC5-4303-4457-9809-98133542B288}"/>
    <dgm:cxn modelId="{0DB6BF9A-83AA-3647-B3A7-C93EE429C017}" type="presOf" srcId="{D0A685E5-7C9E-4DCA-B326-9F15B6D82468}" destId="{DDFE8DB7-608D-46C2-82C6-FA51605CEB26}" srcOrd="0" destOrd="0" presId="urn:microsoft.com/office/officeart/2005/8/layout/orgChart1"/>
    <dgm:cxn modelId="{552B5B82-9D3A-CD4A-8855-66F414BB4964}" type="presOf" srcId="{AE26D822-3224-424C-9FD9-44305CE710B9}" destId="{9CB882FE-3BAF-4E8C-9A25-220D0076D593}" srcOrd="0" destOrd="0" presId="urn:microsoft.com/office/officeart/2005/8/layout/orgChart1"/>
    <dgm:cxn modelId="{74C2C46F-A05E-4344-8380-0D3978E4A7FA}" type="presOf" srcId="{2D8F4FAB-1D81-4505-9B9A-8470DADB6C39}" destId="{1A2D9824-45FB-4A68-9200-D93990A7B6C2}" srcOrd="0" destOrd="0" presId="urn:microsoft.com/office/officeart/2005/8/layout/orgChart1"/>
    <dgm:cxn modelId="{EA438FBD-5606-6E49-8ABC-CED56084F252}" type="presOf" srcId="{0DF1E666-F790-4A22-BAD7-6ADBBAE5E5B6}" destId="{BBEDA69D-E0B5-42BD-AC0A-5119B8A8A769}" srcOrd="0" destOrd="0" presId="urn:microsoft.com/office/officeart/2005/8/layout/orgChart1"/>
    <dgm:cxn modelId="{5D8774EE-F7C2-9D4E-A113-0CFFE65D9E3E}" type="presOf" srcId="{A851590C-F301-43A6-8485-FAB49588E5D2}" destId="{30835293-D3D0-4511-9392-9317E015D55B}" srcOrd="1" destOrd="0" presId="urn:microsoft.com/office/officeart/2005/8/layout/orgChart1"/>
    <dgm:cxn modelId="{2B0C0CF6-0463-7E47-B4C3-5E09B4F74625}" type="presOf" srcId="{918E8EFE-4F5D-4E8F-B682-898D1426791D}" destId="{A961EF4F-841F-465A-A609-CDEE9C995115}" srcOrd="0" destOrd="0" presId="urn:microsoft.com/office/officeart/2005/8/layout/orgChart1"/>
    <dgm:cxn modelId="{AE825375-8CDF-A14F-91B9-8F88CEA9C428}" type="presOf" srcId="{62CFD457-1222-4C9B-941F-54DA6375D150}" destId="{80651674-D317-46A4-9FF5-18B2658B855F}" srcOrd="0" destOrd="0" presId="urn:microsoft.com/office/officeart/2005/8/layout/orgChart1"/>
    <dgm:cxn modelId="{0DDC014E-8A5F-46DB-91DD-AAEDB487702A}" srcId="{65BDB4FA-8148-4A4D-9285-EF5244007F06}" destId="{2D8F4FAB-1D81-4505-9B9A-8470DADB6C39}" srcOrd="1" destOrd="0" parTransId="{AE26D822-3224-424C-9FD9-44305CE710B9}" sibTransId="{32D7A156-4580-4AE8-9A00-38A5B0BAC56B}"/>
    <dgm:cxn modelId="{53BCEAE2-EF25-DF47-8956-0C9B0183F194}" type="presOf" srcId="{A851590C-F301-43A6-8485-FAB49588E5D2}" destId="{53DE12D4-9D4A-4DAF-99F3-E2C3B5DD9FA2}" srcOrd="0" destOrd="0" presId="urn:microsoft.com/office/officeart/2005/8/layout/orgChart1"/>
    <dgm:cxn modelId="{6EC30832-6296-9347-A295-6D8BD7090BDE}" type="presOf" srcId="{65BDB4FA-8148-4A4D-9285-EF5244007F06}" destId="{AB93F883-250B-4891-8E3F-6FFE617707CF}" srcOrd="0" destOrd="0" presId="urn:microsoft.com/office/officeart/2005/8/layout/orgChart1"/>
    <dgm:cxn modelId="{882C0801-1672-C74F-8E13-AD909C53C4D6}" type="presOf" srcId="{0DF1E666-F790-4A22-BAD7-6ADBBAE5E5B6}" destId="{06002FA8-2622-4EDB-953F-DBC7A1216A70}" srcOrd="1" destOrd="0" presId="urn:microsoft.com/office/officeart/2005/8/layout/orgChart1"/>
    <dgm:cxn modelId="{01F84BDE-3EED-EE4A-9FF8-A6974FA2DD93}" type="presOf" srcId="{65BDB4FA-8148-4A4D-9285-EF5244007F06}" destId="{4FA41F2C-C042-4385-9796-200DAD44F2D4}" srcOrd="1" destOrd="0" presId="urn:microsoft.com/office/officeart/2005/8/layout/orgChart1"/>
    <dgm:cxn modelId="{1525AA9B-88F8-F548-9344-5CC31DA9B5BA}" type="presOf" srcId="{2D8F4FAB-1D81-4505-9B9A-8470DADB6C39}" destId="{AFA5DB4B-C7D1-4582-8EB0-2A3C78BBEC78}" srcOrd="1" destOrd="0" presId="urn:microsoft.com/office/officeart/2005/8/layout/orgChart1"/>
    <dgm:cxn modelId="{49A7FD07-F943-FE4B-BC93-FD83F9B7A010}" type="presParOf" srcId="{80651674-D317-46A4-9FF5-18B2658B855F}" destId="{98F55520-E275-4246-AB67-190815E3AB33}" srcOrd="0" destOrd="0" presId="urn:microsoft.com/office/officeart/2005/8/layout/orgChart1"/>
    <dgm:cxn modelId="{50D0F69D-0397-7A41-A657-1E9D689397B7}" type="presParOf" srcId="{98F55520-E275-4246-AB67-190815E3AB33}" destId="{A74E484A-CCBE-46CF-B53A-DA57B2F64D12}" srcOrd="0" destOrd="0" presId="urn:microsoft.com/office/officeart/2005/8/layout/orgChart1"/>
    <dgm:cxn modelId="{27A04B06-D2B8-CF4E-9B4C-F964D11D0DF3}" type="presParOf" srcId="{A74E484A-CCBE-46CF-B53A-DA57B2F64D12}" destId="{AB93F883-250B-4891-8E3F-6FFE617707CF}" srcOrd="0" destOrd="0" presId="urn:microsoft.com/office/officeart/2005/8/layout/orgChart1"/>
    <dgm:cxn modelId="{DF013F0D-2B73-B341-BDA1-76DE61D1F9FE}" type="presParOf" srcId="{A74E484A-CCBE-46CF-B53A-DA57B2F64D12}" destId="{4FA41F2C-C042-4385-9796-200DAD44F2D4}" srcOrd="1" destOrd="0" presId="urn:microsoft.com/office/officeart/2005/8/layout/orgChart1"/>
    <dgm:cxn modelId="{8D19F817-C3F9-3646-B9DB-4467B8491BA6}" type="presParOf" srcId="{98F55520-E275-4246-AB67-190815E3AB33}" destId="{4663925F-DE8F-4391-BC18-EC661915374B}" srcOrd="1" destOrd="0" presId="urn:microsoft.com/office/officeart/2005/8/layout/orgChart1"/>
    <dgm:cxn modelId="{95D80C71-AFF9-5D4D-B345-3A11DC661AF5}" type="presParOf" srcId="{4663925F-DE8F-4391-BC18-EC661915374B}" destId="{DDFE8DB7-608D-46C2-82C6-FA51605CEB26}" srcOrd="0" destOrd="0" presId="urn:microsoft.com/office/officeart/2005/8/layout/orgChart1"/>
    <dgm:cxn modelId="{3304E5F7-E4A5-F04F-B7C5-D9236E315818}" type="presParOf" srcId="{4663925F-DE8F-4391-BC18-EC661915374B}" destId="{C45EF717-88AE-4BFC-A9C5-12E791BB2217}" srcOrd="1" destOrd="0" presId="urn:microsoft.com/office/officeart/2005/8/layout/orgChart1"/>
    <dgm:cxn modelId="{109BC421-FBD2-A346-A4EC-D77F289B9C5A}" type="presParOf" srcId="{C45EF717-88AE-4BFC-A9C5-12E791BB2217}" destId="{71B473BC-BDFC-4462-BCBF-847289043964}" srcOrd="0" destOrd="0" presId="urn:microsoft.com/office/officeart/2005/8/layout/orgChart1"/>
    <dgm:cxn modelId="{393552A1-9F91-2E45-82CE-DA184A93A553}" type="presParOf" srcId="{71B473BC-BDFC-4462-BCBF-847289043964}" destId="{BBEDA69D-E0B5-42BD-AC0A-5119B8A8A769}" srcOrd="0" destOrd="0" presId="urn:microsoft.com/office/officeart/2005/8/layout/orgChart1"/>
    <dgm:cxn modelId="{3E7E2FAB-4236-3D4E-8DBB-E11CE887E743}" type="presParOf" srcId="{71B473BC-BDFC-4462-BCBF-847289043964}" destId="{06002FA8-2622-4EDB-953F-DBC7A1216A70}" srcOrd="1" destOrd="0" presId="urn:microsoft.com/office/officeart/2005/8/layout/orgChart1"/>
    <dgm:cxn modelId="{72C07A0E-1654-2242-898F-FDDA63F195AF}" type="presParOf" srcId="{C45EF717-88AE-4BFC-A9C5-12E791BB2217}" destId="{56A6C2F7-2D59-40F8-8193-FAE0DFD1C917}" srcOrd="1" destOrd="0" presId="urn:microsoft.com/office/officeart/2005/8/layout/orgChart1"/>
    <dgm:cxn modelId="{A05EE946-99E3-C343-86E4-6B137FA013F4}" type="presParOf" srcId="{C45EF717-88AE-4BFC-A9C5-12E791BB2217}" destId="{825F9A2C-F5FF-4A9E-AD7D-234BD57823CA}" srcOrd="2" destOrd="0" presId="urn:microsoft.com/office/officeart/2005/8/layout/orgChart1"/>
    <dgm:cxn modelId="{65933DB5-A61C-C34D-98BC-952485734C1D}" type="presParOf" srcId="{4663925F-DE8F-4391-BC18-EC661915374B}" destId="{9CB882FE-3BAF-4E8C-9A25-220D0076D593}" srcOrd="2" destOrd="0" presId="urn:microsoft.com/office/officeart/2005/8/layout/orgChart1"/>
    <dgm:cxn modelId="{3FAAF796-63E6-8C4D-8B1D-01AE6DB948FC}" type="presParOf" srcId="{4663925F-DE8F-4391-BC18-EC661915374B}" destId="{602F83E2-0019-4148-B500-8D39CFF936D5}" srcOrd="3" destOrd="0" presId="urn:microsoft.com/office/officeart/2005/8/layout/orgChart1"/>
    <dgm:cxn modelId="{F01C33A2-C9D8-C643-9DC5-B5A827350D3D}" type="presParOf" srcId="{602F83E2-0019-4148-B500-8D39CFF936D5}" destId="{FBB252B9-688C-4553-A1A0-10167D1FAE85}" srcOrd="0" destOrd="0" presId="urn:microsoft.com/office/officeart/2005/8/layout/orgChart1"/>
    <dgm:cxn modelId="{78E4615F-CD07-8B44-8861-EA74E36F9642}" type="presParOf" srcId="{FBB252B9-688C-4553-A1A0-10167D1FAE85}" destId="{1A2D9824-45FB-4A68-9200-D93990A7B6C2}" srcOrd="0" destOrd="0" presId="urn:microsoft.com/office/officeart/2005/8/layout/orgChart1"/>
    <dgm:cxn modelId="{B559FFF6-D963-EB40-BD52-BA419E558098}" type="presParOf" srcId="{FBB252B9-688C-4553-A1A0-10167D1FAE85}" destId="{AFA5DB4B-C7D1-4582-8EB0-2A3C78BBEC78}" srcOrd="1" destOrd="0" presId="urn:microsoft.com/office/officeart/2005/8/layout/orgChart1"/>
    <dgm:cxn modelId="{5504532D-D423-064A-B789-954D075725EA}" type="presParOf" srcId="{602F83E2-0019-4148-B500-8D39CFF936D5}" destId="{2BB1435C-76A4-4875-B056-088CBA737580}" srcOrd="1" destOrd="0" presId="urn:microsoft.com/office/officeart/2005/8/layout/orgChart1"/>
    <dgm:cxn modelId="{93AAEA78-810C-224B-A5AE-8B00950132F5}" type="presParOf" srcId="{602F83E2-0019-4148-B500-8D39CFF936D5}" destId="{A47191A6-67B2-41F1-B0AF-01ABD57BCF02}" srcOrd="2" destOrd="0" presId="urn:microsoft.com/office/officeart/2005/8/layout/orgChart1"/>
    <dgm:cxn modelId="{7B67EB2A-9073-A34C-AAE8-C73B7395A333}" type="presParOf" srcId="{4663925F-DE8F-4391-BC18-EC661915374B}" destId="{A961EF4F-841F-465A-A609-CDEE9C995115}" srcOrd="4" destOrd="0" presId="urn:microsoft.com/office/officeart/2005/8/layout/orgChart1"/>
    <dgm:cxn modelId="{880F2D67-DE90-AA47-B79D-BD117058AFA6}" type="presParOf" srcId="{4663925F-DE8F-4391-BC18-EC661915374B}" destId="{A560960E-0CD6-47DA-B26A-B4D5596AB604}" srcOrd="5" destOrd="0" presId="urn:microsoft.com/office/officeart/2005/8/layout/orgChart1"/>
    <dgm:cxn modelId="{CAE9A359-860A-2946-9401-B27832E91ACC}" type="presParOf" srcId="{A560960E-0CD6-47DA-B26A-B4D5596AB604}" destId="{7CE631EC-62AF-45B4-AB50-45E0C262A405}" srcOrd="0" destOrd="0" presId="urn:microsoft.com/office/officeart/2005/8/layout/orgChart1"/>
    <dgm:cxn modelId="{26AFC098-CBEE-EA49-A579-E0511D7C5F40}" type="presParOf" srcId="{7CE631EC-62AF-45B4-AB50-45E0C262A405}" destId="{53DE12D4-9D4A-4DAF-99F3-E2C3B5DD9FA2}" srcOrd="0" destOrd="0" presId="urn:microsoft.com/office/officeart/2005/8/layout/orgChart1"/>
    <dgm:cxn modelId="{722B1250-B929-9B48-941F-56E3EC2480CB}" type="presParOf" srcId="{7CE631EC-62AF-45B4-AB50-45E0C262A405}" destId="{30835293-D3D0-4511-9392-9317E015D55B}" srcOrd="1" destOrd="0" presId="urn:microsoft.com/office/officeart/2005/8/layout/orgChart1"/>
    <dgm:cxn modelId="{1536EE29-1620-B04A-A35E-C3DE5341BDC6}" type="presParOf" srcId="{A560960E-0CD6-47DA-B26A-B4D5596AB604}" destId="{A0DCE3C5-E409-45BC-A831-AF6585C2013B}" srcOrd="1" destOrd="0" presId="urn:microsoft.com/office/officeart/2005/8/layout/orgChart1"/>
    <dgm:cxn modelId="{A403C77B-CBD0-3240-8EEF-1E91E3EDFD09}" type="presParOf" srcId="{A560960E-0CD6-47DA-B26A-B4D5596AB604}" destId="{5D23524E-B359-4BC6-BF52-ADCE1105D9BA}" srcOrd="2" destOrd="0" presId="urn:microsoft.com/office/officeart/2005/8/layout/orgChart1"/>
    <dgm:cxn modelId="{5D0D925B-E65D-214B-89D7-8F5E40AF4313}" type="presParOf" srcId="{98F55520-E275-4246-AB67-190815E3AB33}" destId="{664FEA78-C9E5-42B6-905C-91D4EF70D54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1EF4F-841F-465A-A609-CDEE9C995115}">
      <dsp:nvSpPr>
        <dsp:cNvPr id="0" name=""/>
        <dsp:cNvSpPr/>
      </dsp:nvSpPr>
      <dsp:spPr>
        <a:xfrm>
          <a:off x="3542289" y="1535134"/>
          <a:ext cx="2904481" cy="468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285"/>
              </a:lnTo>
              <a:lnTo>
                <a:pt x="2904481" y="134285"/>
              </a:lnTo>
              <a:lnTo>
                <a:pt x="2904481" y="46836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882FE-3BAF-4E8C-9A25-220D0076D593}">
      <dsp:nvSpPr>
        <dsp:cNvPr id="0" name=""/>
        <dsp:cNvSpPr/>
      </dsp:nvSpPr>
      <dsp:spPr>
        <a:xfrm>
          <a:off x="3496569" y="1535134"/>
          <a:ext cx="91440" cy="468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285"/>
              </a:lnTo>
              <a:lnTo>
                <a:pt x="48042" y="134285"/>
              </a:lnTo>
              <a:lnTo>
                <a:pt x="48042" y="46836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FE8DB7-608D-46C2-82C6-FA51605CEB26}">
      <dsp:nvSpPr>
        <dsp:cNvPr id="0" name=""/>
        <dsp:cNvSpPr/>
      </dsp:nvSpPr>
      <dsp:spPr>
        <a:xfrm>
          <a:off x="803607" y="1535134"/>
          <a:ext cx="2738681" cy="468367"/>
        </a:xfrm>
        <a:custGeom>
          <a:avLst/>
          <a:gdLst/>
          <a:ahLst/>
          <a:cxnLst/>
          <a:rect l="0" t="0" r="0" b="0"/>
          <a:pathLst>
            <a:path>
              <a:moveTo>
                <a:pt x="2738681" y="0"/>
              </a:moveTo>
              <a:lnTo>
                <a:pt x="2738681" y="134285"/>
              </a:lnTo>
              <a:lnTo>
                <a:pt x="0" y="134285"/>
              </a:lnTo>
              <a:lnTo>
                <a:pt x="0" y="46836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3F883-250B-4891-8E3F-6FFE617707CF}">
      <dsp:nvSpPr>
        <dsp:cNvPr id="0" name=""/>
        <dsp:cNvSpPr/>
      </dsp:nvSpPr>
      <dsp:spPr>
        <a:xfrm>
          <a:off x="2165932" y="536752"/>
          <a:ext cx="2752712" cy="9983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Kendi kendine bakım becerisi</a:t>
          </a:r>
          <a:endParaRPr lang="en-US" sz="2800" kern="1200" dirty="0"/>
        </a:p>
      </dsp:txBody>
      <dsp:txXfrm>
        <a:off x="2165932" y="536752"/>
        <a:ext cx="2752712" cy="998381"/>
      </dsp:txXfrm>
    </dsp:sp>
    <dsp:sp modelId="{BBEDA69D-E0B5-42BD-AC0A-5119B8A8A769}">
      <dsp:nvSpPr>
        <dsp:cNvPr id="0" name=""/>
        <dsp:cNvSpPr/>
      </dsp:nvSpPr>
      <dsp:spPr>
        <a:xfrm rot="10800000" flipV="1">
          <a:off x="2986" y="2003502"/>
          <a:ext cx="1601241" cy="7461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İnsülin</a:t>
          </a:r>
          <a:endParaRPr lang="en-US" sz="2800" kern="1200" dirty="0"/>
        </a:p>
      </dsp:txBody>
      <dsp:txXfrm rot="-10800000">
        <a:off x="2986" y="2003502"/>
        <a:ext cx="1601241" cy="746101"/>
      </dsp:txXfrm>
    </dsp:sp>
    <dsp:sp modelId="{1A2D9824-45FB-4A68-9200-D93990A7B6C2}">
      <dsp:nvSpPr>
        <dsp:cNvPr id="0" name=""/>
        <dsp:cNvSpPr/>
      </dsp:nvSpPr>
      <dsp:spPr>
        <a:xfrm>
          <a:off x="2253303" y="2003502"/>
          <a:ext cx="2582617" cy="7482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Beslenme Planı</a:t>
          </a:r>
          <a:endParaRPr lang="en-US" sz="2800" kern="1200" dirty="0"/>
        </a:p>
      </dsp:txBody>
      <dsp:txXfrm>
        <a:off x="2253303" y="2003502"/>
        <a:ext cx="2582617" cy="748281"/>
      </dsp:txXfrm>
    </dsp:sp>
    <dsp:sp modelId="{53DE12D4-9D4A-4DAF-99F3-E2C3B5DD9FA2}">
      <dsp:nvSpPr>
        <dsp:cNvPr id="0" name=""/>
        <dsp:cNvSpPr/>
      </dsp:nvSpPr>
      <dsp:spPr>
        <a:xfrm>
          <a:off x="5523176" y="2003502"/>
          <a:ext cx="1847190" cy="7358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/>
            <a:t>Egzersiz</a:t>
          </a:r>
          <a:endParaRPr lang="en-US" sz="2800" kern="1200" dirty="0"/>
        </a:p>
      </dsp:txBody>
      <dsp:txXfrm>
        <a:off x="5523176" y="2003502"/>
        <a:ext cx="1847190" cy="735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7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2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9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6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53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2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74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2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95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6F083-B533-4B98-A9AE-239A3686004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11.06.2019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8900A-801F-4FAE-8843-5FF8D9F633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8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OkuldaDiyabe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08042" y="2614862"/>
            <a:ext cx="10667999" cy="2230019"/>
          </a:xfrm>
        </p:spPr>
        <p:txBody>
          <a:bodyPr>
            <a:normAutofit fontScale="90000"/>
          </a:bodyPr>
          <a:lstStyle/>
          <a:p>
            <a:r>
              <a:rPr lang="tr-TR" b="1" i="0" u="none" strike="noStrike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ÖĞRENCİLER İÇİN</a:t>
            </a:r>
            <a:r>
              <a:rPr lang="tr-TR" b="1" i="0" u="none" strike="noStrik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ÇOCUKLUK VE ERGENLİK </a:t>
            </a:r>
            <a:r>
              <a:rPr lang="en-US" b="1" i="0" u="none" strike="noStrike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ÇAĞI</a:t>
            </a:r>
            <a:r>
              <a:rPr lang="tr-TR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b="1" i="0" u="none" strike="noStrike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DİYABETİ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734" y="5349875"/>
            <a:ext cx="1208727" cy="90654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-394" t="-1055" r="26608" b="1055"/>
          <a:stretch/>
        </p:blipFill>
        <p:spPr>
          <a:xfrm>
            <a:off x="3015916" y="259488"/>
            <a:ext cx="5336776" cy="171635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42" y="5132410"/>
            <a:ext cx="1907874" cy="134147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03" y="507075"/>
            <a:ext cx="1731062" cy="13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6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Tanı gecikirse…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27066"/>
            <a:ext cx="10515600" cy="2569912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Hızlı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derin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solunum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Karın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ağrısı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bulantı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kusma</a:t>
            </a:r>
            <a:endParaRPr lang="en-US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fi-FI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Ağızda </a:t>
            </a:r>
            <a:r>
              <a:rPr lang="fi-FI" b="1" dirty="0">
                <a:solidFill>
                  <a:srgbClr val="000000"/>
                </a:solidFill>
                <a:latin typeface="Comic Sans MS" panose="030F0702030302020204" pitchFamily="66" charset="0"/>
              </a:rPr>
              <a:t>çürümüş elma </a:t>
            </a:r>
            <a:r>
              <a:rPr lang="fi-FI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kokusu</a:t>
            </a:r>
            <a:r>
              <a:rPr lang="tr-TR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fi-FI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fi-FI" b="1" dirty="0">
                <a:solidFill>
                  <a:srgbClr val="000000"/>
                </a:solidFill>
                <a:latin typeface="Comic Sans MS" panose="030F0702030302020204" pitchFamily="66" charset="0"/>
              </a:rPr>
              <a:t>Aseton/keton kokusu)</a:t>
            </a:r>
          </a:p>
          <a:p>
            <a:endParaRPr lang="en-US" dirty="0"/>
          </a:p>
        </p:txBody>
      </p:sp>
      <p:sp>
        <p:nvSpPr>
          <p:cNvPr id="4" name="Metin kutusu 3"/>
          <p:cNvSpPr txBox="1"/>
          <p:nvPr/>
        </p:nvSpPr>
        <p:spPr>
          <a:xfrm>
            <a:off x="4090737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3481136" y="5774650"/>
            <a:ext cx="311816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Şeker koması!!!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Aşağı Ok 5"/>
          <p:cNvSpPr/>
          <p:nvPr/>
        </p:nvSpPr>
        <p:spPr>
          <a:xfrm>
            <a:off x="4555584" y="4459864"/>
            <a:ext cx="484632" cy="9784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9" t="18714" r="20702" b="10936"/>
          <a:stretch/>
        </p:blipFill>
        <p:spPr>
          <a:xfrm rot="5400000">
            <a:off x="8286476" y="472760"/>
            <a:ext cx="2513095" cy="25707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48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Tanı: Şeker ölçümü ve ileri tetkikler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96856"/>
              </p:ext>
            </p:extLst>
          </p:nvPr>
        </p:nvGraphicFramePr>
        <p:xfrm>
          <a:off x="1676400" y="1477328"/>
          <a:ext cx="8128000" cy="21031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792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Normal</a:t>
                      </a:r>
                      <a:r>
                        <a:rPr lang="tr-TR" sz="2400" b="1" baseline="0" dirty="0" smtClean="0">
                          <a:latin typeface="Comic Sans MS" panose="030F0702030302020204" pitchFamily="66" charset="0"/>
                        </a:rPr>
                        <a:t> sınır (mg/dl)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Kan şekeri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Açlık</a:t>
                      </a:r>
                    </a:p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(8 saat açlıktan sonra)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80-100 mg/dl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Tokluk</a:t>
                      </a:r>
                    </a:p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(Yemekten 2 saat sonra)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b="1" dirty="0" smtClean="0">
                          <a:latin typeface="Comic Sans MS" panose="030F0702030302020204" pitchFamily="66" charset="0"/>
                        </a:rPr>
                        <a:t>140 mg/dl’nin altında</a:t>
                      </a:r>
                      <a:endParaRPr lang="en-US" sz="2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91041"/>
              </p:ext>
            </p:extLst>
          </p:nvPr>
        </p:nvGraphicFramePr>
        <p:xfrm>
          <a:off x="320840" y="3801977"/>
          <a:ext cx="11726780" cy="283945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18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833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Tanımlama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Kan Şekeri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707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Diyabet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Belirtilerle birlikte kan</a:t>
                      </a:r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 şekeri &gt;200 mg/dl</a:t>
                      </a:r>
                    </a:p>
                    <a:p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75 gram şeker yükleme testinde 2. saat &gt;200 mg/dl</a:t>
                      </a:r>
                    </a:p>
                    <a:p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Açlık kan şekeri &gt;126 mg/dl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458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Bozulmuş Tokluk Şekeri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75</a:t>
                      </a:r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 gr ş</a:t>
                      </a:r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eker yükleme testinde 2. saat 140-200 mg/dl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456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Bozulmuş Açlık Şekeri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latin typeface="Comic Sans MS" panose="030F0702030302020204" pitchFamily="66" charset="0"/>
                        </a:rPr>
                        <a:t>Açlık</a:t>
                      </a:r>
                      <a:r>
                        <a:rPr lang="tr-TR" sz="2000" b="1" baseline="0" dirty="0" smtClean="0">
                          <a:latin typeface="Comic Sans MS" panose="030F0702030302020204" pitchFamily="66" charset="0"/>
                        </a:rPr>
                        <a:t> kan şekeri 100-125 mg/dl</a:t>
                      </a:r>
                      <a:endParaRPr lang="en-US" sz="20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4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Tip 1 Diyabet Tedavisi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80" y="3905534"/>
            <a:ext cx="4530820" cy="2782133"/>
          </a:xfrm>
          <a:prstGeom prst="rect">
            <a:avLst/>
          </a:prstGeom>
        </p:spPr>
      </p:pic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58311096"/>
              </p:ext>
            </p:extLst>
          </p:nvPr>
        </p:nvGraphicFramePr>
        <p:xfrm>
          <a:off x="3034965" y="995821"/>
          <a:ext cx="7373353" cy="3088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9571" y="3905534"/>
            <a:ext cx="2268000" cy="1775250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5074295" y="5764337"/>
            <a:ext cx="327767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Kalori kısıtlaması yapmadan, </a:t>
            </a:r>
            <a:r>
              <a:rPr lang="tr-TR" b="1" dirty="0" smtClean="0">
                <a:latin typeface="Comic Sans MS" panose="030F0702030302020204" pitchFamily="66" charset="0"/>
              </a:rPr>
              <a:t>yaşıtları </a:t>
            </a:r>
            <a:r>
              <a:rPr lang="tr-TR" b="1" dirty="0">
                <a:latin typeface="Comic Sans MS" panose="030F0702030302020204" pitchFamily="66" charset="0"/>
              </a:rPr>
              <a:t>ile aynı </a:t>
            </a:r>
            <a:r>
              <a:rPr lang="tr-TR" b="1" dirty="0" smtClean="0">
                <a:latin typeface="Comic Sans MS" panose="030F0702030302020204" pitchFamily="66" charset="0"/>
              </a:rPr>
              <a:t>miktarda ve bileşende </a:t>
            </a:r>
            <a:endParaRPr lang="en-US" b="1" dirty="0">
              <a:latin typeface="Comic Sans MS" panose="030F0702030302020204" pitchFamily="66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8530475" y="3905534"/>
            <a:ext cx="235074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Tip 1 diyabetliler hazırlıklarını yaparak beden dersine girebilir hatta lisanslı sporcu olabilir.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35229" y="273589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Kan şekerinin düşmesi: Hipoglisemi durumu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90" y="2073750"/>
            <a:ext cx="6813562" cy="416662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88" y="4472560"/>
            <a:ext cx="3590855" cy="1950889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8203321" y="1455161"/>
            <a:ext cx="3810927" cy="3036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tr-TR" sz="2000" dirty="0" smtClean="0">
                <a:latin typeface="Comic Sans MS" panose="030F0702030302020204" pitchFamily="66" charset="0"/>
              </a:rPr>
              <a:t>Şeker veya meyve suyu ile kan şekerini yükseltmeli. 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tr-TR" sz="2000" dirty="0" smtClean="0">
                <a:latin typeface="Comic Sans MS" panose="030F0702030302020204" pitchFamily="66" charset="0"/>
              </a:rPr>
              <a:t>Eğer bayılırsa bu iğne yapılmalı. 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tr-TR" sz="2000" dirty="0" smtClean="0">
                <a:latin typeface="Comic Sans MS" panose="030F0702030302020204" pitchFamily="66" charset="0"/>
              </a:rPr>
              <a:t>Her tip 1 diyabetlinin iğnesi özellikle kan şekerini düşüren egzersiz gibi özel durumlarda yanında olmalı.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Sınav zamanı…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86255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Okul ve sınav kaygısı kan şekeri dengesini bozar.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Ders ve sınav tekrarı gerekebilir.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Sık hastane kontrolü gerekebilir.</a:t>
            </a:r>
          </a:p>
          <a:p>
            <a:endParaRPr lang="tr-TR" dirty="0"/>
          </a:p>
          <a:p>
            <a:endParaRPr lang="tr-TR" dirty="0" smtClean="0"/>
          </a:p>
        </p:txBody>
      </p:sp>
      <p:sp>
        <p:nvSpPr>
          <p:cNvPr id="5" name="Metin kutusu 4"/>
          <p:cNvSpPr txBox="1"/>
          <p:nvPr/>
        </p:nvSpPr>
        <p:spPr>
          <a:xfrm flipH="1">
            <a:off x="5684520" y="3459480"/>
            <a:ext cx="4709160" cy="3108544"/>
          </a:xfrm>
          <a:prstGeom prst="rect">
            <a:avLst/>
          </a:prstGeom>
          <a:solidFill>
            <a:schemeClr val="bg1"/>
          </a:solidFill>
          <a:ln cap="rnd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b="1" u="sng" dirty="0" smtClean="0">
                <a:latin typeface="Comic Sans MS" panose="030F0702030302020204" pitchFamily="66" charset="0"/>
              </a:rPr>
              <a:t>Sınav sırasında:</a:t>
            </a: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Şeker ölçümü</a:t>
            </a: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Öğün</a:t>
            </a:r>
            <a:endParaRPr lang="tr-TR" sz="2800" b="1" dirty="0"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Ek insülin</a:t>
            </a:r>
          </a:p>
          <a:p>
            <a:pPr marL="457200" indent="-457200">
              <a:buFontTx/>
              <a:buChar char="-"/>
            </a:pPr>
            <a:r>
              <a:rPr lang="tr-TR" sz="2800" b="1" dirty="0" smtClean="0">
                <a:latin typeface="Comic Sans MS" panose="030F0702030302020204" pitchFamily="66" charset="0"/>
              </a:rPr>
              <a:t>Tuvalet gereksinimi olabilir.</a:t>
            </a:r>
          </a:p>
          <a:p>
            <a:r>
              <a:rPr lang="tr-TR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Destek </a:t>
            </a:r>
            <a:r>
              <a:rPr lang="tr-T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olalım.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9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0"/>
            <a:ext cx="7754816" cy="3257315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Çocuklarda daha nadir olarak görülen tip 2 diyabet de görülebilir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Tip 2 diyabet önlenebilir.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Sa</a:t>
            </a:r>
            <a:r>
              <a:rPr lang="tr-TR" dirty="0" smtClean="0"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ğ</a:t>
            </a:r>
            <a:r>
              <a:rPr lang="tr-TR" dirty="0" smtClean="0">
                <a:effectLst/>
                <a:latin typeface="Comic Sans MS" panose="030F0702030302020204" pitchFamily="66" charset="0"/>
                <a:ea typeface="MS Mincho"/>
                <a:cs typeface="Times New Roman" panose="02020603050405020304" pitchFamily="18" charset="0"/>
              </a:rPr>
              <a:t>lıklı beslenir ve kilomuza dikkat edersek tip 2 diyabeti engelleyebiliriz.</a:t>
            </a:r>
            <a:endParaRPr lang="en-US" dirty="0" smtClean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29338" y="3589274"/>
            <a:ext cx="8005689" cy="293676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Dengeli ve sağlıklı beslenmek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Abur cubur ve hazır gıdalardan uzak durmak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Bilgisayar, tablet, telefon ve televizyon başında geçirilen süreyi 2 saatten kısa tutmak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tr-TR" sz="2600" dirty="0" smtClean="0">
                <a:latin typeface="Comic Sans MS" panose="030F0702030302020204" pitchFamily="66" charset="0"/>
              </a:rPr>
              <a:t>Ders ve etütlerden sonra fiziksel etkinliğe zaman ayırmak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314"/>
            <a:ext cx="4229338" cy="360068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43" y="-1"/>
            <a:ext cx="4437184" cy="325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05526" y="473412"/>
            <a:ext cx="10086474" cy="872541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Çocuklarda diyabet tedavisi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26" y="1345953"/>
            <a:ext cx="738899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2709" y="212830"/>
            <a:ext cx="10843228" cy="302274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 err="1" smtClean="0">
                <a:latin typeface="Comic Sans MS" panose="030F0702030302020204" pitchFamily="66" charset="0"/>
              </a:rPr>
              <a:t>Çevrenizde</a:t>
            </a:r>
            <a:r>
              <a:rPr lang="en-US" dirty="0" smtClean="0">
                <a:latin typeface="Comic Sans MS" panose="030F0702030302020204" pitchFamily="66" charset="0"/>
              </a:rPr>
              <a:t> tip 1 </a:t>
            </a:r>
            <a:r>
              <a:rPr lang="en-US" dirty="0" err="1" smtClean="0">
                <a:latin typeface="Comic Sans MS" panose="030F0702030302020204" pitchFamily="66" charset="0"/>
              </a:rPr>
              <a:t>diyabetli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arkadaşınız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varsa</a:t>
            </a:r>
            <a:r>
              <a:rPr lang="tr-TR" dirty="0">
                <a:latin typeface="Comic Sans MS" panose="030F0702030302020204" pitchFamily="66" charset="0"/>
              </a:rPr>
              <a:t>:</a:t>
            </a:r>
            <a:r>
              <a:rPr lang="en-US" dirty="0" smtClean="0">
                <a:latin typeface="Comic Sans MS" panose="030F0702030302020204" pitchFamily="66" charset="0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tr-TR" dirty="0">
                <a:latin typeface="Comic Sans MS" panose="030F0702030302020204" pitchFamily="66" charset="0"/>
              </a:rPr>
              <a:t>H</a:t>
            </a:r>
            <a:r>
              <a:rPr lang="en-US" dirty="0" err="1" smtClean="0">
                <a:latin typeface="Comic Sans MS" panose="030F0702030302020204" pitchFamily="66" charset="0"/>
              </a:rPr>
              <a:t>ayatın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içinde</a:t>
            </a:r>
            <a:r>
              <a:rPr lang="en-US" dirty="0" smtClean="0"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latin typeface="Comic Sans MS" panose="030F0702030302020204" pitchFamily="66" charset="0"/>
              </a:rPr>
              <a:t>kendi</a:t>
            </a:r>
            <a:r>
              <a:rPr lang="tr-TR" dirty="0" smtClean="0">
                <a:latin typeface="Comic Sans MS" panose="030F0702030302020204" pitchFamily="66" charset="0"/>
              </a:rPr>
              <a:t>sini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gizlemeden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tr-TR" dirty="0">
                <a:latin typeface="Comic Sans MS" panose="030F0702030302020204" pitchFamily="66" charset="0"/>
              </a:rPr>
              <a:t>k</a:t>
            </a:r>
            <a:r>
              <a:rPr lang="en-US" dirty="0" smtClean="0">
                <a:latin typeface="Comic Sans MS" panose="030F0702030302020204" pitchFamily="66" charset="0"/>
              </a:rPr>
              <a:t>an </a:t>
            </a:r>
            <a:r>
              <a:rPr lang="en-US" dirty="0" err="1" smtClean="0">
                <a:latin typeface="Comic Sans MS" panose="030F0702030302020204" pitchFamily="66" charset="0"/>
              </a:rPr>
              <a:t>şekerini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ölçmesine</a:t>
            </a:r>
            <a:endParaRPr lang="en-US" dirty="0" smtClean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en-US" dirty="0" err="1" smtClean="0">
                <a:latin typeface="Comic Sans MS" panose="030F0702030302020204" pitchFamily="66" charset="0"/>
              </a:rPr>
              <a:t>İnsülin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tr-TR" dirty="0" smtClean="0">
                <a:latin typeface="Comic Sans MS" panose="030F0702030302020204" pitchFamily="66" charset="0"/>
              </a:rPr>
              <a:t>iğnesi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yapmasına</a:t>
            </a:r>
            <a:endParaRPr lang="tr-TR" dirty="0" smtClean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«Hasta» değil «diyabetli» olarak anılmasına</a:t>
            </a:r>
          </a:p>
          <a:p>
            <a:pPr>
              <a:lnSpc>
                <a:spcPct val="11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Yaşamını sizlerle dolu </a:t>
            </a:r>
            <a:r>
              <a:rPr lang="tr-TR" dirty="0" err="1" smtClean="0">
                <a:latin typeface="Comic Sans MS" panose="030F0702030302020204" pitchFamily="66" charset="0"/>
              </a:rPr>
              <a:t>dolu</a:t>
            </a:r>
            <a:r>
              <a:rPr lang="tr-TR" dirty="0" smtClean="0">
                <a:latin typeface="Comic Sans MS" panose="030F0702030302020204" pitchFamily="66" charset="0"/>
              </a:rPr>
              <a:t> yaşamasına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yardım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edebilirsini</a:t>
            </a:r>
            <a:r>
              <a:rPr lang="tr-TR" dirty="0" smtClean="0">
                <a:latin typeface="Comic Sans MS" panose="030F0702030302020204" pitchFamily="66" charset="0"/>
              </a:rPr>
              <a:t>z.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76800" y="3573085"/>
            <a:ext cx="7315199" cy="33732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800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Diyabetli çocuklar uygun tedavi ile normal bir yaşam sürebilir ve yaşıtları ile aynı etkinlikleri yapabilir</a:t>
            </a:r>
            <a:r>
              <a:rPr lang="tr-TR" sz="2800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.</a:t>
            </a:r>
          </a:p>
          <a:p>
            <a:pPr>
              <a:lnSpc>
                <a:spcPct val="130000"/>
              </a:lnSpc>
            </a:pPr>
            <a:endParaRPr lang="tr-TR" sz="2800" kern="0" dirty="0" smtClean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  <a:p>
            <a:pPr>
              <a:lnSpc>
                <a:spcPct val="130000"/>
              </a:lnSpc>
            </a:pPr>
            <a:r>
              <a:rPr lang="tr-TR" sz="2800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iyabetle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barışık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yaşamak</a:t>
            </a:r>
            <a:r>
              <a:rPr kumimoji="0" lang="tr-TR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bizim</a:t>
            </a: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elimizde</a:t>
            </a:r>
            <a:r>
              <a:rPr lang="tr-TR" sz="2800" kern="0" noProof="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. </a:t>
            </a:r>
          </a:p>
          <a:p>
            <a:pPr>
              <a:lnSpc>
                <a:spcPct val="130000"/>
              </a:lnSpc>
            </a:pPr>
            <a:endParaRPr lang="tr-TR" sz="2400" kern="0" noProof="0" dirty="0" smtClean="0"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7" y="3573085"/>
            <a:ext cx="4240694" cy="28955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0009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49442" y="236580"/>
            <a:ext cx="10515600" cy="1044916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Sadece biraz destek…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1281496"/>
            <a:ext cx="9723119" cy="5576503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Comic Sans MS" panose="030F0702030302020204" pitchFamily="66" charset="0"/>
              </a:rPr>
              <a:t>Ders </a:t>
            </a:r>
            <a:r>
              <a:rPr lang="en-US" dirty="0" err="1" smtClean="0">
                <a:latin typeface="Comic Sans MS" panose="030F0702030302020204" pitchFamily="66" charset="0"/>
              </a:rPr>
              <a:t>sırasında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ara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öğün</a:t>
            </a:r>
            <a:r>
              <a:rPr lang="tr-TR" dirty="0" smtClean="0">
                <a:latin typeface="Comic Sans MS" panose="030F0702030302020204" pitchFamily="66" charset="0"/>
              </a:rPr>
              <a:t> almaları gerekebilir.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Comic Sans MS" panose="030F0702030302020204" pitchFamily="66" charset="0"/>
              </a:rPr>
              <a:t>Tuvalete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gitme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ihtiyacı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için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anlayış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gösterilme</a:t>
            </a:r>
            <a:r>
              <a:rPr lang="tr-TR" dirty="0" err="1" smtClean="0">
                <a:latin typeface="Comic Sans MS" panose="030F0702030302020204" pitchFamily="66" charset="0"/>
              </a:rPr>
              <a:t>lidir</a:t>
            </a:r>
            <a:r>
              <a:rPr lang="tr-TR" dirty="0" smtClean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</a:pPr>
            <a:r>
              <a:rPr lang="en-US" dirty="0" err="1">
                <a:latin typeface="Comic Sans MS" panose="030F0702030302020204" pitchFamily="66" charset="0"/>
              </a:rPr>
              <a:t>Yatılı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okullar</a:t>
            </a:r>
            <a:r>
              <a:rPr lang="tr-TR" dirty="0" smtClean="0">
                <a:latin typeface="Comic Sans MS" panose="030F0702030302020204" pitchFamily="66" charset="0"/>
              </a:rPr>
              <a:t>da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>
                <a:latin typeface="Comic Sans MS" panose="030F0702030302020204" pitchFamily="66" charset="0"/>
              </a:rPr>
              <a:t>beslenme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düzenlemeleri</a:t>
            </a:r>
            <a:r>
              <a:rPr lang="tr-TR" dirty="0" smtClean="0">
                <a:latin typeface="Comic Sans MS" panose="030F0702030302020204" pitchFamily="66" charset="0"/>
              </a:rPr>
              <a:t> yapılmalıdır.</a:t>
            </a:r>
          </a:p>
          <a:p>
            <a:pPr lvl="0">
              <a:lnSpc>
                <a:spcPct val="120000"/>
              </a:lnSpc>
            </a:pP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Öğretmenlerin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hipoglisemi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hiperglisemi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bulgularını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bilmesi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insülin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glukagon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enjeksiyonu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konusunda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çocuklara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ailelere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destek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olması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 gerekir.</a:t>
            </a:r>
            <a:endParaRPr lang="en-US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20000"/>
              </a:lnSpc>
            </a:pP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Merkezi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sınavlar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için</a:t>
            </a:r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omic Sans MS" panose="030F0702030302020204" pitchFamily="66" charset="0"/>
              </a:rPr>
              <a:t>düzenlemeler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yapılmalı, 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ek gereksinimler için ÖSYM’ye yönelik hazırlanan raporlar doktorlarından temin edilmelidir.</a:t>
            </a: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1615440"/>
            <a:ext cx="2167562" cy="46677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5672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79120" y="61881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tr-T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Okulda Diyabet Programı ve Amacı Nedir? </a:t>
            </a:r>
            <a:br>
              <a:rPr lang="tr-TR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tr-TR" b="1" dirty="0" smtClean="0">
                <a:latin typeface="Comic Sans MS" panose="030F0702030302020204" pitchFamily="66" charset="0"/>
              </a:rPr>
              <a:t>Diyabetli çocukların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erken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tanı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almasını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sağlamak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Şeker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komasından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korumak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Diyabetli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tr-TR" b="1" dirty="0" smtClean="0">
                <a:latin typeface="Comic Sans MS" panose="030F0702030302020204" pitchFamily="66" charset="0"/>
              </a:rPr>
              <a:t>arkadaşlarımıza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diyabet</a:t>
            </a:r>
            <a:r>
              <a:rPr lang="tr-TR" b="1" dirty="0" smtClean="0">
                <a:latin typeface="Comic Sans MS" panose="030F0702030302020204" pitchFamily="66" charset="0"/>
              </a:rPr>
              <a:t>ini yönetmesinde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deste</a:t>
            </a:r>
            <a:r>
              <a:rPr lang="tr-TR" b="1" dirty="0" smtClean="0">
                <a:latin typeface="Comic Sans MS" panose="030F0702030302020204" pitchFamily="66" charset="0"/>
              </a:rPr>
              <a:t>k vermek</a:t>
            </a: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tr-TR" b="1" dirty="0">
                <a:latin typeface="Comic Sans MS" panose="030F0702030302020204" pitchFamily="66" charset="0"/>
              </a:rPr>
              <a:t>S</a:t>
            </a:r>
            <a:r>
              <a:rPr lang="en-US" b="1" dirty="0" err="1" smtClean="0">
                <a:latin typeface="Comic Sans MS" panose="030F0702030302020204" pitchFamily="66" charset="0"/>
              </a:rPr>
              <a:t>ağlıklı</a:t>
            </a:r>
            <a:r>
              <a:rPr lang="en-US" b="1" dirty="0" smtClean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beslenme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tutumu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latin typeface="Comic Sans MS" panose="030F0702030302020204" pitchFamily="66" charset="0"/>
              </a:rPr>
              <a:t>oluşturmak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 err="1" smtClean="0">
                <a:latin typeface="Comic Sans MS" panose="030F0702030302020204" pitchFamily="66" charset="0"/>
              </a:rPr>
              <a:t>Şişmanlık</a:t>
            </a:r>
            <a:r>
              <a:rPr lang="tr-TR" b="1" dirty="0" smtClean="0">
                <a:latin typeface="Comic Sans MS" panose="030F0702030302020204" pitchFamily="66" charset="0"/>
              </a:rPr>
              <a:t> konusuna dikkatinizi çekmek; sağlıklı beslenme ve fiziksel </a:t>
            </a:r>
            <a:r>
              <a:rPr lang="tr-TR" b="1" dirty="0" err="1" smtClean="0">
                <a:latin typeface="Comic Sans MS" panose="030F0702030302020204" pitchFamily="66" charset="0"/>
              </a:rPr>
              <a:t>aktvitenin</a:t>
            </a:r>
            <a:r>
              <a:rPr lang="tr-TR" b="1" dirty="0" smtClean="0">
                <a:latin typeface="Comic Sans MS" panose="030F0702030302020204" pitchFamily="66" charset="0"/>
              </a:rPr>
              <a:t> önemini anlatmak.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283" y="1377132"/>
            <a:ext cx="2511770" cy="188992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0" y="6242431"/>
            <a:ext cx="484790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http://www.okuldadiyabet.org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975360" y="5953243"/>
            <a:ext cx="48615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Comic Sans MS" panose="030F0702030302020204" pitchFamily="66" charset="0"/>
                <a:hlinkClick r:id="rId3"/>
              </a:rPr>
              <a:t>https://www.youtube.com/user/Okulda </a:t>
            </a:r>
            <a:r>
              <a:rPr lang="tr-TR" sz="2400" b="1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3"/>
              </a:rPr>
              <a:t>Diyabet</a:t>
            </a:r>
            <a:r>
              <a:rPr lang="tr-TR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TV</a:t>
            </a:r>
          </a:p>
        </p:txBody>
      </p:sp>
    </p:spTree>
    <p:extLst>
      <p:ext uri="{BB962C8B-B14F-4D97-AF65-F5344CB8AC3E}">
        <p14:creationId xmlns:p14="http://schemas.microsoft.com/office/powerpoint/2010/main" val="30653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93232" y="1687610"/>
            <a:ext cx="4215063" cy="343141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3200" b="1" dirty="0" smtClean="0">
                <a:latin typeface="Comic Sans MS" panose="030F0702030302020204" pitchFamily="66" charset="0"/>
              </a:rPr>
              <a:t>Diyabet, şeker hastalığının diğer adıdır ve çocuklarda da görülebilir.</a:t>
            </a:r>
          </a:p>
          <a:p>
            <a:pPr>
              <a:lnSpc>
                <a:spcPct val="150000"/>
              </a:lnSpc>
            </a:pPr>
            <a:endParaRPr lang="tr-TR" sz="3200" b="1" dirty="0">
              <a:latin typeface="Comic Sans MS" panose="030F0702030302020204" pitchFamily="66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01" y="1263176"/>
            <a:ext cx="3624952" cy="50654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31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052" y="4174635"/>
            <a:ext cx="3086436" cy="23705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ağ Ok 4"/>
          <p:cNvSpPr/>
          <p:nvPr/>
        </p:nvSpPr>
        <p:spPr>
          <a:xfrm>
            <a:off x="5299508" y="5017400"/>
            <a:ext cx="978408" cy="484632"/>
          </a:xfrm>
          <a:prstGeom prst="rightArrow">
            <a:avLst/>
          </a:prstGeom>
          <a:solidFill>
            <a:srgbClr val="DE2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063" y="4174635"/>
            <a:ext cx="3481377" cy="23705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1" y="402309"/>
            <a:ext cx="5609011" cy="2864688"/>
          </a:xfrm>
          <a:prstGeom prst="rect">
            <a:avLst/>
          </a:prstGeom>
          <a:ln w="228600" cap="sq" cmpd="thickThin">
            <a:solidFill>
              <a:schemeClr val="tx1"/>
            </a:solidFill>
            <a:miter lim="800000"/>
          </a:ln>
        </p:spPr>
      </p:pic>
      <p:sp>
        <p:nvSpPr>
          <p:cNvPr id="2" name="Metin kutusu 1"/>
          <p:cNvSpPr txBox="1"/>
          <p:nvPr/>
        </p:nvSpPr>
        <p:spPr>
          <a:xfrm>
            <a:off x="6326788" y="227934"/>
            <a:ext cx="5738794" cy="32955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300" dirty="0" smtClean="0">
                <a:latin typeface="Comic Sans MS" panose="030F0702030302020204" pitchFamily="66" charset="0"/>
              </a:rPr>
              <a:t>Vücudumuzun en küçük yapı taşı </a:t>
            </a:r>
            <a:r>
              <a:rPr lang="tr-TR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hücrelerdir.</a:t>
            </a:r>
            <a:r>
              <a:rPr lang="tr-TR" sz="2300" dirty="0" smtClean="0">
                <a:latin typeface="Comic Sans MS" panose="030F0702030302020204" pitchFamily="66" charset="0"/>
              </a:rPr>
              <a:t> Hücrelerin doğru çalışabilmesi için </a:t>
            </a:r>
            <a:r>
              <a:rPr lang="tr-TR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enerjiye</a:t>
            </a:r>
            <a:r>
              <a:rPr lang="tr-TR" sz="2300" dirty="0" smtClean="0">
                <a:latin typeface="Comic Sans MS" panose="030F0702030302020204" pitchFamily="66" charset="0"/>
              </a:rPr>
              <a:t> gereksinimi vardır. Yediğimiz yiyecekler şekere dönüşür. Şeker kana karışır ve </a:t>
            </a:r>
            <a:r>
              <a:rPr lang="tr-TR" sz="23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insülin hormonunun </a:t>
            </a:r>
            <a:r>
              <a:rPr lang="tr-TR" sz="2300" dirty="0" smtClean="0">
                <a:latin typeface="Comic Sans MS" panose="030F0702030302020204" pitchFamily="66" charset="0"/>
              </a:rPr>
              <a:t>yardımıyla hücre içine girer. Böylelikle hücrelerimiz enerji kazanır. </a:t>
            </a:r>
            <a:endParaRPr lang="en-US" sz="23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505" y="1534210"/>
            <a:ext cx="6797629" cy="43224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endPos="0" dist="50800" dir="5400000" sy="-100000" algn="bl" rotWithShape="0"/>
          </a:effectLst>
        </p:spPr>
      </p:pic>
      <p:sp>
        <p:nvSpPr>
          <p:cNvPr id="4" name="Metin kutusu 3"/>
          <p:cNvSpPr txBox="1"/>
          <p:nvPr/>
        </p:nvSpPr>
        <p:spPr>
          <a:xfrm>
            <a:off x="931487" y="778503"/>
            <a:ext cx="3960395" cy="17512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r-TR" sz="2800" dirty="0" smtClean="0">
                <a:latin typeface="Comic Sans MS" panose="030F0702030302020204" pitchFamily="66" charset="0"/>
              </a:rPr>
              <a:t>Tip 1 diyabette sorun insülin yapımındaki yetersizliktir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272783" y="4908758"/>
            <a:ext cx="3850104" cy="2160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877823">
              <a:lnSpc>
                <a:spcPct val="120000"/>
              </a:lnSpc>
              <a:spcBef>
                <a:spcPts val="600"/>
              </a:spcBef>
              <a:buClr>
                <a:srgbClr val="94C600"/>
              </a:buClr>
              <a:buSzPct val="85000"/>
              <a:defRPr sz="288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Çocuklar</a:t>
            </a:r>
            <a:r>
              <a:rPr lang="tr-TR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daki</a:t>
            </a:r>
            <a:r>
              <a:rPr lang="tr-TR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 diyabetin </a:t>
            </a:r>
            <a:r>
              <a:rPr lang="en-US" sz="2800" b="1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Calibri"/>
                <a:sym typeface="Calibri"/>
              </a:rPr>
              <a:t>%95’inden </a:t>
            </a:r>
            <a:r>
              <a:rPr lang="en-US" sz="2800" b="1" kern="0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alibri"/>
                <a:sym typeface="Calibri"/>
              </a:rPr>
              <a:t>fazlası</a:t>
            </a:r>
            <a:r>
              <a:rPr lang="tr-TR" sz="2800" b="1" kern="0" dirty="0" smtClean="0">
                <a:solidFill>
                  <a:srgbClr val="FF0000"/>
                </a:solidFill>
                <a:latin typeface="Comic Sans MS" panose="030F0702030302020204" pitchFamily="66" charset="0"/>
                <a:cs typeface="Calibri"/>
                <a:sym typeface="Calibri"/>
              </a:rPr>
              <a:t> </a:t>
            </a:r>
            <a:r>
              <a:rPr lang="tr-TR" sz="2800" b="1" kern="0" dirty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t</a:t>
            </a:r>
            <a:r>
              <a:rPr lang="en-US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ip</a:t>
            </a:r>
            <a:r>
              <a:rPr lang="en-US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1 </a:t>
            </a:r>
            <a:r>
              <a:rPr lang="en-US" sz="2800" b="1" kern="0" dirty="0" err="1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diyabe</a:t>
            </a:r>
            <a:r>
              <a:rPr lang="tr-TR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t</a:t>
            </a:r>
            <a:r>
              <a:rPr lang="en-US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t</a:t>
            </a:r>
            <a:r>
              <a:rPr lang="tr-TR" sz="2800" b="1" kern="0" dirty="0" smtClean="0">
                <a:solidFill>
                  <a:srgbClr val="000000"/>
                </a:solidFill>
                <a:latin typeface="Comic Sans MS" panose="030F0702030302020204" pitchFamily="66" charset="0"/>
                <a:cs typeface="Calibri"/>
                <a:sym typeface="Calibri"/>
              </a:rPr>
              <a:t>ir.</a:t>
            </a:r>
            <a:endParaRPr lang="en-US" sz="2800" b="1" kern="0" dirty="0">
              <a:solidFill>
                <a:srgbClr val="000000"/>
              </a:solidFill>
              <a:latin typeface="Comic Sans MS" panose="030F0702030302020204" pitchFamily="66" charset="0"/>
              <a:cs typeface="Calibri"/>
              <a:sym typeface="Calibri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7996682" y="284807"/>
            <a:ext cx="4195317" cy="30700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700" dirty="0" smtClean="0">
                <a:latin typeface="Comic Sans MS" panose="030F0702030302020204" pitchFamily="66" charset="0"/>
              </a:rPr>
              <a:t>Tip 2 diyabette ise insülinin bağlandığı hücre bölümlerinde bozukluk vardır. İnsülin yeterli yapılsa da insüline karşı direnç vardır. </a:t>
            </a:r>
            <a:endParaRPr lang="en-US" sz="2700" dirty="0">
              <a:latin typeface="Comic Sans MS" panose="030F0702030302020204" pitchFamily="66" charset="0"/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8100240" y="4554745"/>
            <a:ext cx="3950640" cy="2146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tr-TR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Tip 2 diyabet özellikle </a:t>
            </a:r>
            <a:r>
              <a:rPr lang="tr-TR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şişmanlarda ve genetik yatkınlığı olanlarda görülür.</a:t>
            </a:r>
            <a:endParaRPr 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1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0"/>
            <a:ext cx="10920664" cy="1812759"/>
          </a:xfrm>
        </p:spPr>
        <p:txBody>
          <a:bodyPr>
            <a:normAutofit/>
          </a:bodyPr>
          <a:lstStyle/>
          <a:p>
            <a:pPr lvl="0">
              <a:lnSpc>
                <a:spcPct val="200000"/>
              </a:lnSpc>
            </a:pP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Dünya’da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542.000 Tip 1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diyabetli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var. Her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yıl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yaklaşık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86</a:t>
            </a:r>
            <a:r>
              <a:rPr lang="en-US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.000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diyabet</a:t>
            </a:r>
            <a:r>
              <a:rPr lang="en-US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oluyor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marL="0" lvl="0" indent="0">
              <a:buNone/>
            </a:pPr>
            <a:endParaRPr lang="tr-TR" b="1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/>
            <a:endParaRPr lang="en-US" dirty="0"/>
          </a:p>
        </p:txBody>
      </p:sp>
      <p:sp>
        <p:nvSpPr>
          <p:cNvPr id="6" name="Metin kutusu 5"/>
          <p:cNvSpPr txBox="1"/>
          <p:nvPr/>
        </p:nvSpPr>
        <p:spPr>
          <a:xfrm>
            <a:off x="1074821" y="6112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Metin kutusu 6"/>
          <p:cNvSpPr txBox="1"/>
          <p:nvPr/>
        </p:nvSpPr>
        <p:spPr>
          <a:xfrm>
            <a:off x="838200" y="5772005"/>
            <a:ext cx="8695009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Ülkemizde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sz="2800" b="1" smtClean="0">
                <a:solidFill>
                  <a:prstClr val="black"/>
                </a:solidFill>
                <a:latin typeface="Comic Sans MS" panose="030F0702030302020204" pitchFamily="66" charset="0"/>
              </a:rPr>
              <a:t>25</a:t>
            </a:r>
            <a:r>
              <a:rPr lang="en-US" sz="2800" b="1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bin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civarında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diyabetli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çocuk</a:t>
            </a:r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var.</a:t>
            </a:r>
          </a:p>
          <a:p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3" t="1872" r="3685" b="3392"/>
          <a:stretch/>
        </p:blipFill>
        <p:spPr>
          <a:xfrm rot="5400000">
            <a:off x="3766131" y="1081266"/>
            <a:ext cx="3280115" cy="54222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078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979" y="529391"/>
            <a:ext cx="11445675" cy="58553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Metin kutusu 1"/>
          <p:cNvSpPr txBox="1"/>
          <p:nvPr/>
        </p:nvSpPr>
        <p:spPr>
          <a:xfrm>
            <a:off x="7898549" y="411856"/>
            <a:ext cx="4061193" cy="1852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dirty="0" smtClean="0">
                <a:latin typeface="Comic Sans MS" panose="030F0702030302020204" pitchFamily="66" charset="0"/>
              </a:rPr>
              <a:t>İnsülin midemizin arkasında bulunan pankreas organındaki beta hücrelerinde yapılır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916023" y="5242081"/>
            <a:ext cx="4029568" cy="1080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Pankreasta sağlam beta hücreleri kalmayınca onların ürettiği az miktardaki insülin yetersiz kalır.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04705"/>
            <a:ext cx="10455442" cy="773864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Neden?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0529" y="1125422"/>
            <a:ext cx="5629057" cy="5367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b="1" dirty="0" smtClean="0">
                <a:latin typeface="Comic Sans MS" panose="030F0702030302020204" pitchFamily="66" charset="0"/>
              </a:rPr>
              <a:t>Hala bilmediklerimiz var. Ama:</a:t>
            </a:r>
          </a:p>
          <a:p>
            <a:pPr marL="0" indent="0">
              <a:buNone/>
            </a:pPr>
            <a:endParaRPr lang="tr-TR" sz="2400" b="1" dirty="0" smtClean="0">
              <a:latin typeface="Comic Sans MS" panose="030F0702030302020204" pitchFamily="66" charset="0"/>
            </a:endParaRPr>
          </a:p>
          <a:p>
            <a:r>
              <a:rPr lang="tr-TR" sz="2400" b="1" dirty="0" smtClean="0">
                <a:latin typeface="Comic Sans MS" panose="030F0702030302020204" pitchFamily="66" charset="0"/>
              </a:rPr>
              <a:t>Genetik yatkınlık</a:t>
            </a:r>
          </a:p>
          <a:p>
            <a:pPr marL="0" indent="0">
              <a:buNone/>
            </a:pPr>
            <a:endParaRPr lang="tr-TR" sz="2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tr-TR" sz="2400" b="1" dirty="0" smtClean="0">
                <a:latin typeface="Comic Sans MS" panose="030F0702030302020204" pitchFamily="66" charset="0"/>
              </a:rPr>
              <a:t>Bağışıklık sistemimizin mikropmuş gibi vücudumuzdaki hücrelerle savaşması</a:t>
            </a:r>
          </a:p>
          <a:p>
            <a:endParaRPr lang="tr-TR" sz="2400" b="1" dirty="0" smtClean="0">
              <a:latin typeface="Comic Sans MS" panose="030F0702030302020204" pitchFamily="66" charset="0"/>
            </a:endParaRPr>
          </a:p>
          <a:p>
            <a:r>
              <a:rPr lang="tr-TR" sz="2400" b="1" dirty="0" smtClean="0">
                <a:latin typeface="Comic Sans MS" panose="030F0702030302020204" pitchFamily="66" charset="0"/>
              </a:rPr>
              <a:t>Bazı enfeksiyon hastalıkları</a:t>
            </a:r>
          </a:p>
          <a:p>
            <a:endParaRPr lang="tr-TR" sz="2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tr-TR" sz="2400" b="1" dirty="0" smtClean="0">
                <a:latin typeface="Comic Sans MS" panose="030F0702030302020204" pitchFamily="66" charset="0"/>
              </a:rPr>
              <a:t>Çevresel etmenler (katkı maddeli gıdalar, kimyasallar gibi)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254" y="3144254"/>
            <a:ext cx="5863276" cy="3474232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285615" y="2257064"/>
            <a:ext cx="56747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sz="2400" b="1" dirty="0" smtClean="0">
                <a:latin typeface="Comic Sans MS" panose="030F0702030302020204" pitchFamily="66" charset="0"/>
              </a:rPr>
              <a:t>Kesin bilgi: Diyabet bulaşıcı değildir.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3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69823" y="239264"/>
            <a:ext cx="10872536" cy="1325563"/>
          </a:xfrm>
        </p:spPr>
        <p:txBody>
          <a:bodyPr/>
          <a:lstStyle/>
          <a:p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Vücutta neler olur?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1264" y="1427746"/>
            <a:ext cx="6416842" cy="530010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</a:rPr>
              <a:t>İnsülin yetersi olunca kan şekeri yükselir.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</a:rPr>
              <a:t>Fazla şeker idrar ile atılmaya başlar.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</a:rPr>
              <a:t>Şeker su çeker </a:t>
            </a: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 İdrar miktar ve sıklığı artar.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Çok idrar yapan çok susar, çok su içer.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Hücreler enerjisiz kaldığı için halsiz ve yorgun hisseder.</a:t>
            </a:r>
          </a:p>
          <a:p>
            <a:pPr>
              <a:lnSpc>
                <a:spcPct val="110000"/>
              </a:lnSpc>
            </a:pPr>
            <a:r>
              <a:rPr lang="tr-TR" sz="2600" dirty="0" smtClean="0">
                <a:latin typeface="Comic Sans MS" panose="030F0702030302020204" pitchFamily="66" charset="0"/>
                <a:sym typeface="Wingdings" panose="05000000000000000000" pitchFamily="2" charset="2"/>
              </a:rPr>
              <a:t>Vücut şeker dışı yağ ve protein gibi enerji kaynaklarını kullanmaya başlar, ketonlar oluşur.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25" y="1825625"/>
            <a:ext cx="4846740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63612" y="159171"/>
            <a:ext cx="10515600" cy="132556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1000"/>
              </a:spcBef>
            </a:pPr>
            <a:r>
              <a:rPr lang="tr-TR" b="1" dirty="0">
                <a:solidFill>
                  <a:srgbClr val="FF0000"/>
                </a:solidFill>
                <a:latin typeface="Comic Sans MS" panose="030F0702030302020204" pitchFamily="66" charset="0"/>
              </a:rPr>
              <a:t>Belirtiler</a:t>
            </a:r>
            <a:r>
              <a:rPr lang="tr-TR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4678" y="1556084"/>
            <a:ext cx="7322351" cy="513347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Sık </a:t>
            </a:r>
            <a:r>
              <a:rPr lang="tr-TR" dirty="0">
                <a:solidFill>
                  <a:srgbClr val="000000"/>
                </a:solidFill>
                <a:latin typeface="Comic Sans MS" panose="030F0702030302020204" pitchFamily="66" charset="0"/>
              </a:rPr>
              <a:t>ve bol miktarda idrar yapma (gece altını ıslatma</a:t>
            </a:r>
            <a:r>
              <a:rPr lang="tr-TR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Sürekli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susama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hissi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ağız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kuruluğu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Her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zamankinden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çok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su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içme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Çok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yemek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yeme</a:t>
            </a:r>
            <a:r>
              <a:rPr lang="tr-TR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ye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rağmen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kilo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kaybı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Halsizlik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yorgunluk</a:t>
            </a:r>
            <a:endParaRPr lang="en-US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Huzursuzluk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davranış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değişikliği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tr-TR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4" t="54971" r="34211" b="12983"/>
          <a:stretch/>
        </p:blipFill>
        <p:spPr>
          <a:xfrm>
            <a:off x="9785685" y="4560747"/>
            <a:ext cx="2005264" cy="1976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3" t="27135" r="42632" b="46666"/>
          <a:stretch/>
        </p:blipFill>
        <p:spPr>
          <a:xfrm>
            <a:off x="7932823" y="461408"/>
            <a:ext cx="1989220" cy="17967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 t="45902" r="62742" b="25058"/>
          <a:stretch/>
        </p:blipFill>
        <p:spPr>
          <a:xfrm>
            <a:off x="8622632" y="2414825"/>
            <a:ext cx="1989221" cy="19892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940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709</Words>
  <Application>Microsoft Office PowerPoint</Application>
  <PresentationFormat>Geniş ekran</PresentationFormat>
  <Paragraphs>117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Comic Sans MS</vt:lpstr>
      <vt:lpstr>MS Mincho</vt:lpstr>
      <vt:lpstr>Times New Roman</vt:lpstr>
      <vt:lpstr>Wingdings</vt:lpstr>
      <vt:lpstr>1_Office Teması</vt:lpstr>
      <vt:lpstr>ÖĞRENCİLER İÇİN ÇOCUKLUK VE ERGENLİK ÇAĞI DİYABETİ</vt:lpstr>
      <vt:lpstr>PowerPoint Sunusu</vt:lpstr>
      <vt:lpstr>PowerPoint Sunusu</vt:lpstr>
      <vt:lpstr>PowerPoint Sunusu</vt:lpstr>
      <vt:lpstr>PowerPoint Sunusu</vt:lpstr>
      <vt:lpstr>PowerPoint Sunusu</vt:lpstr>
      <vt:lpstr>Neden?</vt:lpstr>
      <vt:lpstr>Vücutta neler olur?</vt:lpstr>
      <vt:lpstr>Belirtiler:</vt:lpstr>
      <vt:lpstr>Tanı gecikirse…</vt:lpstr>
      <vt:lpstr>Tanı: Şeker ölçümü ve ileri tetkikler</vt:lpstr>
      <vt:lpstr>Tip 1 Diyabet Tedavisi</vt:lpstr>
      <vt:lpstr>Kan şekerinin düşmesi: Hipoglisemi durumu</vt:lpstr>
      <vt:lpstr>Sınav zamanı…</vt:lpstr>
      <vt:lpstr>PowerPoint Sunusu</vt:lpstr>
      <vt:lpstr>Çocuklarda diyabet tedavisi</vt:lpstr>
      <vt:lpstr>PowerPoint Sunusu</vt:lpstr>
      <vt:lpstr>Sadece biraz destek…</vt:lpstr>
      <vt:lpstr>Okulda Diyabet Programı ve Amacı Nedir?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Bahar</dc:creator>
  <cp:lastModifiedBy>MELEK ATABEY</cp:lastModifiedBy>
  <cp:revision>81</cp:revision>
  <dcterms:created xsi:type="dcterms:W3CDTF">2017-08-20T18:33:56Z</dcterms:created>
  <dcterms:modified xsi:type="dcterms:W3CDTF">2019-06-11T08:01:26Z</dcterms:modified>
</cp:coreProperties>
</file>